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61" r:id="rId3"/>
    <p:sldId id="259" r:id="rId4"/>
    <p:sldId id="258" r:id="rId5"/>
    <p:sldId id="262" r:id="rId6"/>
    <p:sldId id="263" r:id="rId7"/>
    <p:sldId id="264" r:id="rId8"/>
    <p:sldId id="265" r:id="rId9"/>
    <p:sldId id="276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7" r:id="rId20"/>
    <p:sldId id="278" r:id="rId21"/>
    <p:sldId id="273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288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764FA83C-C79D-4FDC-A913-E0133BD183E4}" type="datetimeFigureOut">
              <a:rPr lang="es-MX" smtClean="0"/>
              <a:t>05/10/2015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64DF5E5-C131-4C72-9886-4D8A0444C641}" type="slidenum">
              <a:rPr lang="es-MX" smtClean="0"/>
              <a:t>‹#›</a:t>
            </a:fld>
            <a:endParaRPr lang="es-MX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9759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A83C-C79D-4FDC-A913-E0133BD183E4}" type="datetimeFigureOut">
              <a:rPr lang="es-MX" smtClean="0"/>
              <a:t>05/10/2015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F5E5-C131-4C72-9886-4D8A0444C64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64226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A83C-C79D-4FDC-A913-E0133BD183E4}" type="datetimeFigureOut">
              <a:rPr lang="es-MX" smtClean="0"/>
              <a:t>05/10/2015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F5E5-C131-4C72-9886-4D8A0444C641}" type="slidenum">
              <a:rPr lang="es-MX" smtClean="0"/>
              <a:t>‹#›</a:t>
            </a:fld>
            <a:endParaRPr lang="es-MX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82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A83C-C79D-4FDC-A913-E0133BD183E4}" type="datetimeFigureOut">
              <a:rPr lang="es-MX" smtClean="0"/>
              <a:t>05/10/2015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F5E5-C131-4C72-9886-4D8A0444C641}" type="slidenum">
              <a:rPr lang="es-MX" smtClean="0"/>
              <a:t>‹#›</a:t>
            </a:fld>
            <a:endParaRPr lang="es-MX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9930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A83C-C79D-4FDC-A913-E0133BD183E4}" type="datetimeFigureOut">
              <a:rPr lang="es-MX" smtClean="0"/>
              <a:t>05/10/2015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F5E5-C131-4C72-9886-4D8A0444C64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3672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A83C-C79D-4FDC-A913-E0133BD183E4}" type="datetimeFigureOut">
              <a:rPr lang="es-MX" smtClean="0"/>
              <a:t>05/10/2015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F5E5-C131-4C72-9886-4D8A0444C641}" type="slidenum">
              <a:rPr lang="es-MX" smtClean="0"/>
              <a:t>‹#›</a:t>
            </a:fld>
            <a:endParaRPr lang="es-MX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229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A83C-C79D-4FDC-A913-E0133BD183E4}" type="datetimeFigureOut">
              <a:rPr lang="es-MX" smtClean="0"/>
              <a:t>05/10/2015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F5E5-C131-4C72-9886-4D8A0444C641}" type="slidenum">
              <a:rPr lang="es-MX" smtClean="0"/>
              <a:t>‹#›</a:t>
            </a:fld>
            <a:endParaRPr lang="es-MX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6120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A83C-C79D-4FDC-A913-E0133BD183E4}" type="datetimeFigureOut">
              <a:rPr lang="es-MX" smtClean="0"/>
              <a:t>05/10/2015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F5E5-C131-4C72-9886-4D8A0444C641}" type="slidenum">
              <a:rPr lang="es-MX" smtClean="0"/>
              <a:t>‹#›</a:t>
            </a:fld>
            <a:endParaRPr lang="es-MX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931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A83C-C79D-4FDC-A913-E0133BD183E4}" type="datetimeFigureOut">
              <a:rPr lang="es-MX" smtClean="0"/>
              <a:t>05/10/2015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F5E5-C131-4C72-9886-4D8A0444C641}" type="slidenum">
              <a:rPr lang="es-MX" smtClean="0"/>
              <a:t>‹#›</a:t>
            </a:fld>
            <a:endParaRPr lang="es-MX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4056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A83C-C79D-4FDC-A913-E0133BD183E4}" type="datetimeFigureOut">
              <a:rPr lang="es-MX" smtClean="0"/>
              <a:t>05/10/2015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F5E5-C131-4C72-9886-4D8A0444C64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4074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A83C-C79D-4FDC-A913-E0133BD183E4}" type="datetimeFigureOut">
              <a:rPr lang="es-MX" smtClean="0"/>
              <a:t>05/10/2015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F5E5-C131-4C72-9886-4D8A0444C641}" type="slidenum">
              <a:rPr lang="es-MX" smtClean="0"/>
              <a:t>‹#›</a:t>
            </a:fld>
            <a:endParaRPr lang="es-MX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584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A83C-C79D-4FDC-A913-E0133BD183E4}" type="datetimeFigureOut">
              <a:rPr lang="es-MX" smtClean="0"/>
              <a:t>05/10/2015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F5E5-C131-4C72-9886-4D8A0444C641}" type="slidenum">
              <a:rPr lang="es-MX" smtClean="0"/>
              <a:t>‹#›</a:t>
            </a:fld>
            <a:endParaRPr lang="es-MX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441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A83C-C79D-4FDC-A913-E0133BD183E4}" type="datetimeFigureOut">
              <a:rPr lang="es-MX" smtClean="0"/>
              <a:t>05/10/2015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F5E5-C131-4C72-9886-4D8A0444C641}" type="slidenum">
              <a:rPr lang="es-MX" smtClean="0"/>
              <a:t>‹#›</a:t>
            </a:fld>
            <a:endParaRPr lang="es-MX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3410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A83C-C79D-4FDC-A913-E0133BD183E4}" type="datetimeFigureOut">
              <a:rPr lang="es-MX" smtClean="0"/>
              <a:t>05/10/2015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F5E5-C131-4C72-9886-4D8A0444C641}" type="slidenum">
              <a:rPr lang="es-MX" smtClean="0"/>
              <a:t>‹#›</a:t>
            </a:fld>
            <a:endParaRPr lang="es-MX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3212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A83C-C79D-4FDC-A913-E0133BD183E4}" type="datetimeFigureOut">
              <a:rPr lang="es-MX" smtClean="0"/>
              <a:t>05/10/2015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F5E5-C131-4C72-9886-4D8A0444C64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4489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A83C-C79D-4FDC-A913-E0133BD183E4}" type="datetimeFigureOut">
              <a:rPr lang="es-MX" smtClean="0"/>
              <a:t>05/10/2015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F5E5-C131-4C72-9886-4D8A0444C641}" type="slidenum">
              <a:rPr lang="es-MX" smtClean="0"/>
              <a:t>‹#›</a:t>
            </a:fld>
            <a:endParaRPr lang="es-MX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96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A83C-C79D-4FDC-A913-E0133BD183E4}" type="datetimeFigureOut">
              <a:rPr lang="es-MX" smtClean="0"/>
              <a:t>05/10/2015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F5E5-C131-4C72-9886-4D8A0444C64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6039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64FA83C-C79D-4FDC-A913-E0133BD183E4}" type="datetimeFigureOut">
              <a:rPr lang="es-MX" smtClean="0"/>
              <a:t>05/10/2015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64DF5E5-C131-4C72-9886-4D8A0444C641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8455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foplease.com/cgi-bin/id/A0805751" TargetMode="External"/><Relationship Id="rId13" Type="http://schemas.openxmlformats.org/officeDocument/2006/relationships/image" Target="../media/image9.png"/><Relationship Id="rId3" Type="http://schemas.openxmlformats.org/officeDocument/2006/relationships/hyperlink" Target="http://www.infoplease.com/cgi-bin/id/A0001468" TargetMode="External"/><Relationship Id="rId7" Type="http://schemas.openxmlformats.org/officeDocument/2006/relationships/hyperlink" Target="http://www.infoplease.com/cgi-bin/id/A0001462" TargetMode="External"/><Relationship Id="rId12" Type="http://schemas.openxmlformats.org/officeDocument/2006/relationships/image" Target="../media/image8.png"/><Relationship Id="rId2" Type="http://schemas.openxmlformats.org/officeDocument/2006/relationships/hyperlink" Target="http://www.infoplease.com/cgi-bin/id/A000146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nfoplease.com/cgi-bin/id/A0881830" TargetMode="External"/><Relationship Id="rId11" Type="http://schemas.openxmlformats.org/officeDocument/2006/relationships/hyperlink" Target="http://www.infoplease.com/cgi-bin/id/A0001472" TargetMode="External"/><Relationship Id="rId5" Type="http://schemas.openxmlformats.org/officeDocument/2006/relationships/hyperlink" Target="http://www.infoplease.com/cgi-bin/id/A0001470" TargetMode="External"/><Relationship Id="rId10" Type="http://schemas.openxmlformats.org/officeDocument/2006/relationships/hyperlink" Target="http://www.infoplease.com/cgi-bin/id/A0825887" TargetMode="External"/><Relationship Id="rId4" Type="http://schemas.openxmlformats.org/officeDocument/2006/relationships/hyperlink" Target="http://www.infoplease.com/cgi-bin/id/A0001469" TargetMode="External"/><Relationship Id="rId9" Type="http://schemas.openxmlformats.org/officeDocument/2006/relationships/hyperlink" Target="http://www.infoplease.com/cgi-bin/id/A0001471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b="1" dirty="0">
                <a:latin typeface="Papyrus" panose="03070502060502030205" pitchFamily="66" charset="0"/>
              </a:rPr>
              <a:t>“Que es </a:t>
            </a:r>
            <a:r>
              <a:rPr lang="es-ES" b="1" dirty="0" smtClean="0">
                <a:latin typeface="Papyrus" panose="03070502060502030205" pitchFamily="66" charset="0"/>
              </a:rPr>
              <a:t>La </a:t>
            </a:r>
            <a:r>
              <a:rPr lang="es-ES" b="1" dirty="0">
                <a:latin typeface="Papyrus" panose="03070502060502030205" pitchFamily="66" charset="0"/>
              </a:rPr>
              <a:t>Biblia”</a:t>
            </a:r>
            <a:r>
              <a:rPr lang="es-ES" dirty="0">
                <a:latin typeface="Papyrus" panose="03070502060502030205" pitchFamily="66" charset="0"/>
              </a:rPr>
              <a:t> </a:t>
            </a:r>
            <a:endParaRPr lang="es-MX" dirty="0">
              <a:latin typeface="Papyrus" panose="03070502060502030205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53949"/>
            <a:ext cx="9144000" cy="1003852"/>
          </a:xfrm>
        </p:spPr>
        <p:txBody>
          <a:bodyPr>
            <a:normAutofit fontScale="77500" lnSpcReduction="20000"/>
          </a:bodyPr>
          <a:lstStyle/>
          <a:p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UNA INTRODUCCIÓN Y ORIENTACIÓN A LA BIBLIA</a:t>
            </a:r>
          </a:p>
          <a:p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Octubre 4, 2015 </a:t>
            </a:r>
          </a:p>
          <a:p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Lección 1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1004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Biblia Hebrea: Tres Partes (TaNaK)</a:t>
            </a:r>
            <a:endParaRPr lang="es-MX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Biblias Católicas y Protestantes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divisiones (categorías literarias) </a:t>
            </a:r>
          </a:p>
          <a:p>
            <a:pPr lvl="1"/>
            <a:r>
              <a:rPr lang="es-MX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Pentateuco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(Griego sig. “5 rollos”), Libros Históricos (ex. De Josué a Esdras), Libros de sabiduría/poesía (ex. Salmos, proverbios), Profetas (ex. Isaías, Jeremías)</a:t>
            </a: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Biblia Hebrea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Tres divisiones (orden cronológica)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Tora (enseñanza/instrucción – primero 5), </a:t>
            </a:r>
            <a:r>
              <a:rPr lang="es-MX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Nevi’im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(profetas – primeros y </a:t>
            </a:r>
            <a:r>
              <a:rPr lang="es-MX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ultimos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s-MX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Kethuvim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(Escrituras– libros de sabiduría, Rut, </a:t>
            </a:r>
            <a:r>
              <a:rPr lang="es-MX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Ecc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89321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4550" y="952314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TaNaK: </a:t>
            </a:r>
            <a:b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Tora </a:t>
            </a:r>
            <a:r>
              <a:rPr lang="es-E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(Instrucción), </a:t>
            </a:r>
            <a:r>
              <a:rPr lang="es-E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Nevi’im</a:t>
            </a:r>
            <a:r>
              <a:rPr lang="es-E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(Profetas), </a:t>
            </a:r>
            <a:r>
              <a:rPr lang="es-E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Kethuvim</a:t>
            </a:r>
            <a:r>
              <a:rPr lang="es-E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(Escrituras) </a:t>
            </a:r>
            <a:endParaRPr lang="es-MX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Exploración compleja de 2 temas principales: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naturaleza de Dios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relación continua de Dios con </a:t>
            </a:r>
            <a:r>
              <a:rPr lang="es-MX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Israel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un grupo del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ercano Oriente; los elegidos de Dios</a:t>
            </a:r>
          </a:p>
          <a:p>
            <a:pPr marL="457200" lvl="1" indent="0">
              <a:buNone/>
            </a:pPr>
            <a:endParaRPr lang="es-MX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TORA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Moisés es la figura prominente a quien Dios da sus mandamientos legales/ “amigo”</a:t>
            </a:r>
          </a:p>
          <a:p>
            <a:pPr marL="457200" lvl="1" indent="0">
              <a:buNone/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76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/>
              <a:t>. . .</a:t>
            </a:r>
            <a:endParaRPr lang="es-MX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NEVI’IM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(Profetas)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secciones:</a:t>
            </a:r>
          </a:p>
          <a:p>
            <a:pPr lvl="2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Narrativas de la experiencia histórica de Israel desde su conquista de Canaán hasta que pierden su tierra cuando Babilón la destruye ~ 1250 ACE – 587 AEC (ex. Josué, Jueces)</a:t>
            </a:r>
          </a:p>
          <a:p>
            <a:pPr lvl="2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Colección de oráculos (incluye los profetas “mayores” y “menores” ex. Isaías, Amos)</a:t>
            </a:r>
          </a:p>
          <a:p>
            <a:pPr lvl="3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Asiria – poder militar agresivo 8-6 AEC</a:t>
            </a: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“Israel quiebra su pacto con Dios … consecuencias”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Tema que transcurre toda la </a:t>
            </a:r>
            <a:r>
              <a:rPr lang="es-MX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Biblia Hebrea </a:t>
            </a:r>
            <a:endParaRPr lang="es-MX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08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… 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KETHUVIM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(Escrituras)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mas diverso – libros de sabiduría, poesía, historias cortas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Esdras y Nehemías (libros compuestos después del exilio) 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Bajo el reinado de Persia</a:t>
            </a:r>
          </a:p>
          <a:p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y 2 Crónicas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“Regresen a Jerusalén! Construyan de nuevo el templo!”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MX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Biblia Hebrea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termina con estos libros. Un final impactante!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Ciro el Grade (558 – 530 AEC)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90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Antiguo Testamento </a:t>
            </a:r>
            <a:endParaRPr lang="es-MX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Concluye con los profetas “menores”</a:t>
            </a:r>
          </a:p>
          <a:p>
            <a:pPr lvl="1"/>
            <a:r>
              <a:rPr lang="es-MX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Malaquías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“un mensajero futuro sin nombre y el regreso del profeta Elías”</a:t>
            </a:r>
          </a:p>
          <a:p>
            <a:pPr lvl="2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Malaquías es el ultimo libro del </a:t>
            </a:r>
            <a:r>
              <a:rPr lang="es-MX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Antiguo Testamento</a:t>
            </a:r>
            <a:endParaRPr lang="es-MX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Énfasis sobre línea Davídica – el Mesías/ Cristo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Prepara el lector para el </a:t>
            </a:r>
            <a:r>
              <a:rPr lang="es-MX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Nuevo Testamento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Jesús de Nazaret </a:t>
            </a:r>
          </a:p>
          <a:p>
            <a:pPr marL="457200" lvl="1" indent="0">
              <a:buNone/>
            </a:pP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66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8374"/>
            <a:ext cx="6311075" cy="4595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062" y="1898374"/>
            <a:ext cx="5819938" cy="45951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23122" y="946417"/>
            <a:ext cx="1019849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s-MX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Orden de los libros en el </a:t>
            </a:r>
            <a:r>
              <a:rPr lang="es-MX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TaNaK </a:t>
            </a:r>
            <a:r>
              <a:rPr lang="es-MX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el Antiguo Testamento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9775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Antiguo y Nuevo Testamento: </a:t>
            </a:r>
            <a:r>
              <a:rPr lang="es-MX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Construyendo una r</a:t>
            </a:r>
            <a:r>
              <a:rPr lang="es-MX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elación </a:t>
            </a:r>
            <a:r>
              <a:rPr lang="es-MX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pactos con </a:t>
            </a:r>
            <a:r>
              <a:rPr lang="es-MX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Dios</a:t>
            </a:r>
            <a:endParaRPr lang="es-MX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Pacto = Testamento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Acuerdo, contracto, promesa, trato, etc.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Medio principal por la cual Dios se relaciona con la humanidad </a:t>
            </a: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Yahweh (éxodo)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613 </a:t>
            </a:r>
            <a:r>
              <a:rPr lang="es-MX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Mishnah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s-MX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Sinai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/Horeb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Pacto Mosaico </a:t>
            </a:r>
          </a:p>
        </p:txBody>
      </p:sp>
      <p:pic>
        <p:nvPicPr>
          <p:cNvPr id="2050" name="Picture 2" descr="http://web.nli.org.il/sites/NLI/English/gallery/pearls/Treasure_Revealed/_w/16_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851" y="4068504"/>
            <a:ext cx="3577949" cy="223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807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s-MX" sz="3600" b="1" dirty="0" smtClean="0"/>
              <a:t>…</a:t>
            </a:r>
            <a:endParaRPr lang="es-MX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Deuteronomio 28-29 </a:t>
            </a:r>
            <a:endParaRPr lang="es-MX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Pacto Mosaico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Tradición Judía (Deuteronomio 29:13)</a:t>
            </a:r>
          </a:p>
          <a:p>
            <a:pPr marL="457200" lvl="1" indent="0">
              <a:buNone/>
            </a:pP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Jeremías 31:31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Pueblo Infiel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pacto fue quebrado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exilio  nuevo pacto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7712" y="884583"/>
            <a:ext cx="3151727" cy="476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29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s-MX" sz="3600" b="1" dirty="0" smtClean="0"/>
              <a:t>…</a:t>
            </a:r>
            <a:endParaRPr lang="es-MX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lvl="1"/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Mateo 26:27-28 (Nuevo Pacto) – “</a:t>
            </a:r>
            <a:r>
              <a:rPr lang="es-MX" sz="2400" i="1" u="sng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nuevo</a:t>
            </a:r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  </a:t>
            </a:r>
          </a:p>
          <a:p>
            <a:pPr marL="742950" lvl="2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Mas tempranos manuscritos no usan este adjetivo </a:t>
            </a:r>
          </a:p>
          <a:p>
            <a:pPr marL="742950" lvl="2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“Nuevo Testamento” </a:t>
            </a:r>
          </a:p>
          <a:p>
            <a:pPr marL="742950" lvl="2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Promesas echas en el TaNaK se cumplen en Jesús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MX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MX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Antiguo Testamento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vs “</a:t>
            </a:r>
            <a:r>
              <a:rPr lang="es-MX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Primer Testamento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”?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Enlace original de Yahweh a su pueblo por toda la eternidad </a:t>
            </a:r>
          </a:p>
          <a:p>
            <a:pPr marL="0" indent="0">
              <a:buNone/>
            </a:pP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375" y="864704"/>
            <a:ext cx="3073093" cy="397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10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892680"/>
            <a:ext cx="9601196" cy="1303867"/>
          </a:xfrm>
        </p:spPr>
        <p:txBody>
          <a:bodyPr/>
          <a:lstStyle/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Lenguajes 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8019" y="2556932"/>
            <a:ext cx="9601196" cy="3318936"/>
          </a:xfrm>
        </p:spPr>
        <p:txBody>
          <a:bodyPr>
            <a:normAutofit fontScale="85000" lnSpcReduction="20000"/>
          </a:bodyPr>
          <a:lstStyle/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Antiguo Testamento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Mayoría es Hebreo Bíblico/clásico </a:t>
            </a:r>
          </a:p>
          <a:p>
            <a:pPr lvl="2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Lengua semítica hablada en el antiguo Israel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Arameo (dialecto Sirio)</a:t>
            </a:r>
          </a:p>
          <a:p>
            <a:pPr lvl="2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Algunos libros escritos después </a:t>
            </a:r>
          </a:p>
          <a:p>
            <a:pPr lvl="2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Probable lengua natal de Jesús y sus discípulos  </a:t>
            </a: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Nuevo Testamento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Griego (Koiné) </a:t>
            </a:r>
          </a:p>
          <a:p>
            <a:pPr lvl="2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Lengua internacional de asuntos (1 siglo EC)</a:t>
            </a:r>
          </a:p>
          <a:p>
            <a:pPr lvl="2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Mezcla de Griego y lenguajes comunes del cercano oriente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02218" y="4383157"/>
            <a:ext cx="35979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Alejandro Magno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(336-323 AEC)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Rey de Grecia y conquistador de Persia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Helenismo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Cultura cosmopolita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305" y="915077"/>
            <a:ext cx="2873245" cy="328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91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2332" y="2286000"/>
            <a:ext cx="58939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3600" dirty="0"/>
          </a:p>
          <a:p>
            <a:pPr marL="342900" indent="-342900">
              <a:buFont typeface="+mj-lt"/>
              <a:buAutoNum type="arabicPeriod"/>
            </a:pPr>
            <a:r>
              <a:rPr lang="es-MX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Syllabus </a:t>
            </a:r>
          </a:p>
          <a:p>
            <a:endParaRPr lang="es-MX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Tiempo/Lugar</a:t>
            </a:r>
          </a:p>
          <a:p>
            <a:pPr marL="342900" indent="-342900" algn="ctr">
              <a:buFont typeface="+mj-lt"/>
              <a:buAutoNum type="arabicPeriod"/>
            </a:pPr>
            <a:endParaRPr lang="es-MX" sz="3600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47052" y="1103244"/>
            <a:ext cx="45833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000" b="1" dirty="0" smtClean="0">
                <a:latin typeface="Papyrus" panose="03070502060502030205" pitchFamily="66" charset="0"/>
                <a:cs typeface="Times New Roman" panose="02020603050405020304" pitchFamily="18" charset="0"/>
              </a:rPr>
              <a:t>Bienvenidos!</a:t>
            </a:r>
            <a:r>
              <a:rPr lang="es-MX" dirty="0" smtClean="0"/>
              <a:t> </a:t>
            </a:r>
            <a:endParaRPr lang="es-MX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886" y="2666792"/>
            <a:ext cx="4894401" cy="325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9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la Septauginta LXX 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104" y="2497298"/>
            <a:ext cx="10260494" cy="3664964"/>
          </a:xfrm>
        </p:spPr>
        <p:txBody>
          <a:bodyPr>
            <a:normAutofit fontScale="92500" lnSpcReduction="10000"/>
          </a:bodyPr>
          <a:lstStyle/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Cultura Griega – últimos siglos AEC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Alejandría, Egipto</a:t>
            </a:r>
          </a:p>
          <a:p>
            <a:pPr lvl="2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Uno de los centros intelectuales y científicos mas grandes del mundo!!! (Riquezas, negocios, et.) </a:t>
            </a:r>
          </a:p>
          <a:p>
            <a:pPr lvl="2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primera traducción de la biblia!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Grande colonia Judía resuelven a traducir las escrituras del Hebreo y Arameo al Griego  (250 AEC)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Tradición no-canónica Judía de la </a:t>
            </a:r>
            <a:r>
              <a:rPr lang="es-MX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Carta de Aristias</a:t>
            </a:r>
          </a:p>
          <a:p>
            <a:pPr lvl="2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72  eruditos Hebreos; 12 grupos de 6; 72 días = traducciones idénticas</a:t>
            </a:r>
          </a:p>
          <a:p>
            <a:pPr lvl="2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Texto estándar bíblico para Judíos en el mundo Greco-Romano  (Versión mas referida en el nuevo Testamento)</a:t>
            </a:r>
          </a:p>
          <a:p>
            <a:pPr lvl="1"/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648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Estructura </a:t>
            </a:r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la Biblia: 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MX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General </a:t>
            </a:r>
            <a:endParaRPr lang="es-MX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358" y="2514600"/>
            <a:ext cx="9601196" cy="3003459"/>
          </a:xfrm>
        </p:spPr>
        <p:txBody>
          <a:bodyPr/>
          <a:lstStyle/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Biblia es muy diversa en forma literaria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Temas son lo que la enlazan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Génesis – 1,2 Crónicas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Génesis – Revelaciones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 tratos diferentes) </a:t>
            </a:r>
          </a:p>
          <a:p>
            <a:pPr marL="0" indent="0">
              <a:buNone/>
            </a:pP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467" y="1739348"/>
            <a:ext cx="3417614" cy="23655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903" y="3362738"/>
            <a:ext cx="2892287" cy="289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7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071" y="932437"/>
            <a:ext cx="9601196" cy="1303867"/>
          </a:xfrm>
        </p:spPr>
        <p:txBody>
          <a:bodyPr>
            <a:normAutofit/>
          </a:bodyPr>
          <a:lstStyle/>
          <a:p>
            <a:r>
              <a:rPr lang="es-MX" dirty="0" smtClean="0"/>
              <a:t>…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Biblia Hebrea (TaNaK)</a:t>
            </a:r>
            <a:b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MX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tora</a:t>
            </a:r>
            <a:endParaRPr lang="es-MX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7106" y="2514599"/>
            <a:ext cx="9601196" cy="3774294"/>
          </a:xfrm>
        </p:spPr>
        <p:txBody>
          <a:bodyPr>
            <a:normAutofit fontScale="92500" lnSpcReduction="20000"/>
          </a:bodyPr>
          <a:lstStyle/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Cada sección mayor (3) abre y/o cierra con una repetición de la promesa de Dios a Israel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Tema “Promesa Divina y Compleción deferida”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 hogar nacional </a:t>
            </a: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Génesis –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Empieza con orígenes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Abraham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promesas de poseer la tierra prometida (Canaán) para siempre </a:t>
            </a: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Deuteronomio –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Acaba con descendientes de Abraham a punto de entrar a la tierra prometida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Moisés (Líder) no entra </a:t>
            </a:r>
          </a:p>
          <a:p>
            <a:pPr marL="457200" lvl="1" indent="0">
              <a:buNone/>
            </a:pP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62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4975" y="902619"/>
            <a:ext cx="9601196" cy="1303867"/>
          </a:xfrm>
        </p:spPr>
        <p:txBody>
          <a:bodyPr>
            <a:normAutofit/>
          </a:bodyPr>
          <a:lstStyle/>
          <a:p>
            <a:r>
              <a:rPr lang="es-MX" dirty="0" smtClean="0"/>
              <a:t>…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Biblia Hebrea (TaNaK)</a:t>
            </a:r>
            <a:b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MX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Nevi’im</a:t>
            </a:r>
            <a:r>
              <a:rPr lang="es-MX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primera parte </a:t>
            </a:r>
            <a:endParaRPr lang="es-MX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984" y="2584172"/>
            <a:ext cx="9601196" cy="3180523"/>
          </a:xfrm>
        </p:spPr>
        <p:txBody>
          <a:bodyPr>
            <a:normAutofit fontScale="92500" lnSpcReduction="20000"/>
          </a:bodyPr>
          <a:lstStyle/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Libros de Josué – 2 Reyes</a:t>
            </a:r>
          </a:p>
          <a:p>
            <a:pPr lvl="1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Abre con narrativa larga – posesión de Canaán guiada por Josué (Jueces)</a:t>
            </a:r>
          </a:p>
          <a:p>
            <a:pPr lvl="1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 de 600 anos de historia Israelita (1200-562 AEC) </a:t>
            </a:r>
            <a:endParaRPr lang="es-MX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1,2 Samuel – 1 Reyes </a:t>
            </a:r>
          </a:p>
          <a:p>
            <a:pPr lvl="1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Israel como nación culminando en la monarquía de David</a:t>
            </a:r>
          </a:p>
          <a:p>
            <a:pPr lvl="1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 Samuel 7;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Salmos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89) “reinara por siempre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Reyes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Babilón destruye Jerusalén y su templo 587 AEC</a:t>
            </a:r>
          </a:p>
          <a:p>
            <a:pPr marL="457200" lvl="1" indent="0">
              <a:buNone/>
            </a:pP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s-MX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173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4975" y="902619"/>
            <a:ext cx="9601196" cy="1303867"/>
          </a:xfrm>
        </p:spPr>
        <p:txBody>
          <a:bodyPr>
            <a:normAutofit/>
          </a:bodyPr>
          <a:lstStyle/>
          <a:p>
            <a:r>
              <a:rPr lang="es-MX" dirty="0" smtClean="0"/>
              <a:t>…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Biblia Hebrea (TaNaK)</a:t>
            </a:r>
            <a:b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MX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Nevi’im</a:t>
            </a:r>
            <a:r>
              <a:rPr lang="es-MX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s-MX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Kethvim</a:t>
            </a:r>
            <a:r>
              <a:rPr lang="es-MX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segunda/tercera parte</a:t>
            </a:r>
            <a:endParaRPr lang="es-MX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7410" y="2445028"/>
            <a:ext cx="9601196" cy="3975652"/>
          </a:xfrm>
        </p:spPr>
        <p:txBody>
          <a:bodyPr>
            <a:normAutofit lnSpcReduction="10000"/>
          </a:bodyPr>
          <a:lstStyle/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Profetas Individuales (mayores/menores) </a:t>
            </a: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Isaías – Malaquías (2nda)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Isaías aconsejo reyes davídicos durante las invasiones de Asiria en el norte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Yahweh amenaza que afligirá la tierra con otra maldición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Salmos – 2 Crónicas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Poesía y cantos devocionales expresados en Jerusalén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Acaba con recontando historia de la monarquía, destrucción por Babilón, y termina con ESPERANZA </a:t>
            </a:r>
          </a:p>
          <a:p>
            <a:pPr lvl="2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Orden por Cirio de Persia (539 AEC)</a:t>
            </a:r>
          </a:p>
          <a:p>
            <a:pPr marL="457200" lvl="1" indent="0">
              <a:buNone/>
            </a:pP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s-MX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989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5219" y="962254"/>
            <a:ext cx="9601196" cy="1303867"/>
          </a:xfrm>
        </p:spPr>
        <p:txBody>
          <a:bodyPr>
            <a:normAutofit/>
          </a:bodyPr>
          <a:lstStyle/>
          <a:p>
            <a:r>
              <a:rPr lang="es-MX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El Nuevo Testamento</a:t>
            </a:r>
            <a:endParaRPr lang="es-MX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7410" y="2445028"/>
            <a:ext cx="9601196" cy="3975652"/>
          </a:xfrm>
        </p:spPr>
        <p:txBody>
          <a:bodyPr>
            <a:normAutofit fontScale="92500" lnSpcReduction="20000"/>
          </a:bodyPr>
          <a:lstStyle/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Comunidad Cristiana temprana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Pequeño grupo de Judíos bajo domino Romano (1er siglo EC)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Jesús de Nazaret – el ultimo heredero de la línea Davídica; el Mesías </a:t>
            </a:r>
          </a:p>
          <a:p>
            <a:pPr lvl="2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Hebreo: Mashiah “</a:t>
            </a:r>
            <a:r>
              <a:rPr lang="es-MX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Ungido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”; Griego: </a:t>
            </a:r>
            <a:r>
              <a:rPr lang="es-MX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Christos </a:t>
            </a: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Siglo 4-5 EC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 libros ordenados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Los evangelios = La Tora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Hechos = Josué-Reyes (profetas)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Nevi’im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MX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Cartas de Pablo = Antología de los (profetas)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Nevi’im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MX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Epístolas Católicas/ Revelación/ Hebreos = </a:t>
            </a:r>
            <a:r>
              <a:rPr lang="es-MX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Kethuvim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(escrituras anónimas)  </a:t>
            </a:r>
          </a:p>
          <a:p>
            <a:pPr marL="0" indent="0">
              <a:buNone/>
            </a:pPr>
            <a:endParaRPr lang="es-MX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703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5219" y="962254"/>
            <a:ext cx="9601196" cy="1303867"/>
          </a:xfrm>
        </p:spPr>
        <p:txBody>
          <a:bodyPr>
            <a:normAutofit/>
          </a:bodyPr>
          <a:lstStyle/>
          <a:p>
            <a:r>
              <a:rPr lang="es-MX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El Nuevo Testamento</a:t>
            </a:r>
            <a:endParaRPr lang="es-MX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7410" y="2445028"/>
            <a:ext cx="9601196" cy="3975652"/>
          </a:xfrm>
        </p:spPr>
        <p:txBody>
          <a:bodyPr>
            <a:normAutofit/>
          </a:bodyPr>
          <a:lstStyle/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Evangelio de Mateo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Énfasis sobre la conexión entre la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iblia Hebrea y el Nuevo Testamento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Genealogía conecta a Jesús con figuras prominentes de la Biblia Hebrea (Abraham, Jacob, David)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Repetidamente cita escritura Judía (</a:t>
            </a:r>
            <a:r>
              <a:rPr lang="es-MX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Septuaginata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demuestra credenciales mesiánicos de Jesús </a:t>
            </a:r>
            <a:endParaRPr lang="es-MX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lpha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mega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 nacimiento [</a:t>
            </a:r>
            <a:r>
              <a:rPr lang="es-MX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estrella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s-MX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(Mateo 2:1-12) a el reinado universal de Jesús [</a:t>
            </a:r>
            <a:r>
              <a:rPr lang="es-MX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constelación de estrellas en mano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 (Apoca. 1:8-2:1) </a:t>
            </a:r>
          </a:p>
        </p:txBody>
      </p:sp>
    </p:spTree>
    <p:extLst>
      <p:ext uri="{BB962C8B-B14F-4D97-AF65-F5344CB8AC3E}">
        <p14:creationId xmlns:p14="http://schemas.microsoft.com/office/powerpoint/2010/main" val="3837450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5219" y="962254"/>
            <a:ext cx="9601196" cy="1303867"/>
          </a:xfrm>
        </p:spPr>
        <p:txBody>
          <a:bodyPr>
            <a:normAutofit/>
          </a:bodyPr>
          <a:lstStyle/>
          <a:p>
            <a:r>
              <a:rPr lang="es-MX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El Nuevo Testamento</a:t>
            </a:r>
            <a:endParaRPr lang="es-MX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7410" y="2445028"/>
            <a:ext cx="9601196" cy="3975652"/>
          </a:xfrm>
        </p:spPr>
        <p:txBody>
          <a:bodyPr>
            <a:normAutofit/>
          </a:bodyPr>
          <a:lstStyle/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Entre Mateo y Apocalipsis </a:t>
            </a:r>
          </a:p>
          <a:p>
            <a:pPr lvl="1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Tres mas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Evangelios,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historia de la iglesia/teología, 21 cartas, sermones, tratos </a:t>
            </a:r>
          </a:p>
          <a:p>
            <a:pPr lvl="1"/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Tema: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centralidad absoluta en la importancia de Jesús en el plan de Dios para la salvación de la humanidad </a:t>
            </a:r>
            <a:endParaRPr lang="es-MX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versiones de la biografía de Jesús ~ 4 diferentes comunidades???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Fundación/ “Cristo-céntrico”</a:t>
            </a: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Yahweh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Voz; Representado por su hijo, Jesús </a:t>
            </a:r>
          </a:p>
        </p:txBody>
      </p:sp>
    </p:spTree>
    <p:extLst>
      <p:ext uri="{BB962C8B-B14F-4D97-AF65-F5344CB8AC3E}">
        <p14:creationId xmlns:p14="http://schemas.microsoft.com/office/powerpoint/2010/main" val="23890226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5219" y="962254"/>
            <a:ext cx="9601196" cy="1303867"/>
          </a:xfrm>
        </p:spPr>
        <p:txBody>
          <a:bodyPr>
            <a:normAutofit/>
          </a:bodyPr>
          <a:lstStyle/>
          <a:p>
            <a:r>
              <a:rPr lang="es-MX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El Nuevo Testamento</a:t>
            </a:r>
            <a:endParaRPr lang="es-MX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7410" y="2445028"/>
            <a:ext cx="9601196" cy="3975652"/>
          </a:xfrm>
        </p:spPr>
        <p:txBody>
          <a:bodyPr>
            <a:normAutofit/>
          </a:bodyPr>
          <a:lstStyle/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Hechos (2nda división)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Temprana iglesia prospera porque es guiada por el mismo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spíritu que inspiro a Jesús </a:t>
            </a: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Cartas de Pablo (2nda división)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Grupos Cristianos individuos y sus luchas tratando de seguir las enseñanzas en un mundo hostil / y dificultad en propósito y similitud de pensamientos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Escritas antes de que aparecieran los Evangelios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Autenticidad </a:t>
            </a:r>
          </a:p>
        </p:txBody>
      </p:sp>
    </p:spTree>
    <p:extLst>
      <p:ext uri="{BB962C8B-B14F-4D97-AF65-F5344CB8AC3E}">
        <p14:creationId xmlns:p14="http://schemas.microsoft.com/office/powerpoint/2010/main" val="32001589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5219" y="962254"/>
            <a:ext cx="9601196" cy="1303867"/>
          </a:xfrm>
        </p:spPr>
        <p:txBody>
          <a:bodyPr>
            <a:normAutofit/>
          </a:bodyPr>
          <a:lstStyle/>
          <a:p>
            <a:r>
              <a:rPr lang="es-MX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El Nuevo Testamento</a:t>
            </a:r>
            <a:endParaRPr lang="es-MX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7410" y="2445028"/>
            <a:ext cx="9601196" cy="3975652"/>
          </a:xfrm>
        </p:spPr>
        <p:txBody>
          <a:bodyPr>
            <a:normAutofit/>
          </a:bodyPr>
          <a:lstStyle/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Cartas, sermones, y un apocalipsis (3ra división)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1er – 2ndo siglo EC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s-MX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Apocalipsis – </a:t>
            </a:r>
          </a:p>
          <a:p>
            <a:pPr lvl="2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Poca compasión y poco perdón </a:t>
            </a:r>
          </a:p>
          <a:p>
            <a:pPr lvl="2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Cristo como guerrero cósmico = control total sobre la historia de la humanidad </a:t>
            </a:r>
          </a:p>
          <a:p>
            <a:pPr lvl="2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Triunfo sobre la maldad; los fieles son compensados por su sufrimiento; renovamiento de toda la creación; plan divino para la humanidad que empezó en Génesis es cumplido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3132" y="2097157"/>
            <a:ext cx="3003283" cy="211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90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6000" b="1" dirty="0">
                <a:latin typeface="Papyrus" panose="03070502060502030205" pitchFamily="66" charset="0"/>
              </a:rPr>
              <a:t>P</a:t>
            </a:r>
            <a:r>
              <a:rPr lang="es-MX" sz="6000" b="1" dirty="0" smtClean="0">
                <a:latin typeface="Papyrus" panose="03070502060502030205" pitchFamily="66" charset="0"/>
              </a:rPr>
              <a:t>untos Claves</a:t>
            </a:r>
            <a:endParaRPr lang="es-MX" sz="6000" b="1" dirty="0">
              <a:latin typeface="Papyrus" panose="03070502060502030205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lvl="0" indent="-457200">
              <a:buFont typeface="+mj-lt"/>
              <a:buAutoNum type="arabicParenR"/>
            </a:pP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Porque Leemos la Biblia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+mj-lt"/>
              <a:buAutoNum type="arabicParenR"/>
            </a:pP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¿Qué es La Biblia?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+mj-lt"/>
              <a:buAutoNum type="arabicParenR"/>
            </a:pP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Antiguo Testamento y a </a:t>
            </a:r>
            <a:r>
              <a:rPr lang="es-MX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Biblia Hebrea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Tanak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+mj-lt"/>
              <a:buAutoNum type="arabicParenR"/>
            </a:pP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tres partes de la </a:t>
            </a:r>
            <a:r>
              <a:rPr lang="es-MX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Biblia Hebrea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Tanak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+mj-lt"/>
              <a:buAutoNum type="arabicParenR"/>
            </a:pP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Tora (Instrucción), </a:t>
            </a:r>
            <a:r>
              <a:rPr lang="es-MX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Nevi’im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(Profetas), </a:t>
            </a:r>
            <a:r>
              <a:rPr lang="es-MX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Kethuvim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(Escrituras)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+mj-lt"/>
              <a:buAutoNum type="arabicParenR"/>
            </a:pP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Orden de los libros en el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Tanak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el Antiguo Testamento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+mj-lt"/>
              <a:buAutoNum type="arabicParenR"/>
            </a:pP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Antiguo y Nuevo Testamento: Construyendo una relación de pactos con Dios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+mj-lt"/>
              <a:buAutoNum type="arabicParenR"/>
            </a:pP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estructura de la Biblia: General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4944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s-MX" b="1" dirty="0" smtClean="0">
                <a:latin typeface="Papyrus" panose="03070502060502030205" pitchFamily="66" charset="0"/>
                <a:cs typeface="Times New Roman" panose="02020603050405020304" pitchFamily="18" charset="0"/>
              </a:rPr>
              <a:t>Porque </a:t>
            </a:r>
            <a:r>
              <a:rPr lang="es-MX" b="1" dirty="0">
                <a:latin typeface="Papyrus" panose="03070502060502030205" pitchFamily="66" charset="0"/>
                <a:cs typeface="Times New Roman" panose="02020603050405020304" pitchFamily="18" charset="0"/>
              </a:rPr>
              <a:t>Leemos la </a:t>
            </a:r>
            <a:r>
              <a:rPr lang="es-MX" b="1" dirty="0" smtClean="0">
                <a:latin typeface="Papyrus" panose="03070502060502030205" pitchFamily="66" charset="0"/>
                <a:cs typeface="Times New Roman" panose="02020603050405020304" pitchFamily="18" charset="0"/>
              </a:rPr>
              <a:t>Biblia</a:t>
            </a:r>
            <a:endParaRPr lang="es-MX" b="1" dirty="0">
              <a:latin typeface="Papyrus" panose="03070502060502030205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2415208"/>
            <a:ext cx="9601196" cy="3806688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Sagrada a Dos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eligiones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lobales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Approx. 2.2 billones de personas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Oeste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Ética, justicia social (sistemas legales), principios bíblicos, fundación de la nación!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Religión parte integra hasta hace unas décadas/ </a:t>
            </a:r>
            <a:r>
              <a:rPr lang="es-MX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poecia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AC/DC – BC/AC/AD – EC/AEC – BCE/CE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Islam – el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Corán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Approx.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1.6 billion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Moisés, Jesús, Abraham como Profetas / Mohammed – Profeta Mayor </a:t>
            </a:r>
          </a:p>
          <a:p>
            <a:pPr>
              <a:buFont typeface="Arial" panose="020B0604020202020204" pitchFamily="34" charset="0"/>
              <a:buChar char="•"/>
            </a:pPr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347477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Mas Grandes Religiones </a:t>
            </a:r>
            <a:b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Organizadas del Mundo</a:t>
            </a:r>
            <a:endParaRPr lang="es-MX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0413746"/>
              </p:ext>
            </p:extLst>
          </p:nvPr>
        </p:nvGraphicFramePr>
        <p:xfrm>
          <a:off x="805071" y="2435084"/>
          <a:ext cx="4101546" cy="3673588"/>
        </p:xfrm>
        <a:graphic>
          <a:graphicData uri="http://schemas.openxmlformats.org/drawingml/2006/table">
            <a:tbl>
              <a:tblPr/>
              <a:tblGrid>
                <a:gridCol w="1367182"/>
                <a:gridCol w="1367182"/>
                <a:gridCol w="1367182"/>
              </a:tblGrid>
              <a:tr h="30752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>
                          <a:effectLst/>
                        </a:rPr>
                        <a:t>Religion</a:t>
                      </a:r>
                    </a:p>
                  </a:txBody>
                  <a:tcPr marL="28348" marR="28348" marT="28348" marB="28348" anchor="b">
                    <a:lnL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>
                          <a:effectLst/>
                        </a:rPr>
                        <a:t>Members</a:t>
                      </a:r>
                    </a:p>
                  </a:txBody>
                  <a:tcPr marL="28348" marR="28348" marT="28348" marB="28348" anchor="b">
                    <a:lnL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>
                          <a:effectLst/>
                        </a:rPr>
                        <a:t>Percentage</a:t>
                      </a:r>
                    </a:p>
                  </a:txBody>
                  <a:tcPr marL="28348" marR="28348" marT="28348" marB="28348" anchor="b">
                    <a:lnL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75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u="none" strike="noStrike">
                          <a:solidFill>
                            <a:srgbClr val="2D88AC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Christianity</a:t>
                      </a:r>
                      <a:endParaRPr lang="en-US" sz="1600" b="0">
                        <a:solidFill>
                          <a:srgbClr val="515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8348" marR="28348" marT="28348" marB="28348" anchor="ctr">
                    <a:lnL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>
                          <a:solidFill>
                            <a:srgbClr val="515050"/>
                          </a:solidFill>
                          <a:effectLst/>
                          <a:latin typeface="Arial" panose="020B0604020202020204" pitchFamily="34" charset="0"/>
                        </a:rPr>
                        <a:t>2.1 billion</a:t>
                      </a:r>
                    </a:p>
                  </a:txBody>
                  <a:tcPr marL="28348" marR="28348" marT="28348" marB="28348" anchor="ctr">
                    <a:lnL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>
                          <a:solidFill>
                            <a:srgbClr val="515050"/>
                          </a:solidFill>
                          <a:effectLst/>
                          <a:latin typeface="Arial" panose="020B0604020202020204" pitchFamily="34" charset="0"/>
                        </a:rPr>
                        <a:t>33.0%</a:t>
                      </a:r>
                    </a:p>
                  </a:txBody>
                  <a:tcPr marL="28348" marR="28348" marT="28348" marB="28348" anchor="ctr">
                    <a:lnL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75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u="none" strike="noStrike">
                          <a:solidFill>
                            <a:srgbClr val="2D88AC"/>
                          </a:solidFill>
                          <a:effectLst/>
                          <a:latin typeface="Arial" panose="020B0604020202020204" pitchFamily="34" charset="0"/>
                          <a:hlinkClick r:id="rId3"/>
                        </a:rPr>
                        <a:t>Islam</a:t>
                      </a:r>
                      <a:endParaRPr lang="en-US" sz="1600" b="0">
                        <a:solidFill>
                          <a:srgbClr val="515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8348" marR="28348" marT="28348" marB="28348" anchor="ctr">
                    <a:lnL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>
                          <a:solidFill>
                            <a:srgbClr val="515050"/>
                          </a:solidFill>
                          <a:effectLst/>
                          <a:latin typeface="Arial" panose="020B0604020202020204" pitchFamily="34" charset="0"/>
                        </a:rPr>
                        <a:t>1.5 billion</a:t>
                      </a:r>
                    </a:p>
                  </a:txBody>
                  <a:tcPr marL="28348" marR="28348" marT="28348" marB="28348" anchor="ctr">
                    <a:lnL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>
                          <a:solidFill>
                            <a:srgbClr val="51505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28348" marR="28348" marT="28348" marB="28348" anchor="ctr">
                    <a:lnL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88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u="none" strike="noStrike">
                          <a:solidFill>
                            <a:srgbClr val="2D88AC"/>
                          </a:solidFill>
                          <a:effectLst/>
                          <a:latin typeface="Arial" panose="020B0604020202020204" pitchFamily="34" charset="0"/>
                          <a:hlinkClick r:id="rId4"/>
                        </a:rPr>
                        <a:t>Hinduism</a:t>
                      </a:r>
                      <a:endParaRPr lang="en-US" sz="1600" b="0">
                        <a:solidFill>
                          <a:srgbClr val="515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8348" marR="28348" marT="28348" marB="28348" anchor="ctr">
                    <a:lnL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>
                          <a:solidFill>
                            <a:srgbClr val="515050"/>
                          </a:solidFill>
                          <a:effectLst/>
                          <a:latin typeface="Arial" panose="020B0604020202020204" pitchFamily="34" charset="0"/>
                        </a:rPr>
                        <a:t>900 million</a:t>
                      </a:r>
                    </a:p>
                  </a:txBody>
                  <a:tcPr marL="28348" marR="28348" marT="28348" marB="28348" anchor="ctr">
                    <a:lnL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>
                          <a:solidFill>
                            <a:srgbClr val="51505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28348" marR="28348" marT="28348" marB="28348" anchor="ctr">
                    <a:lnL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75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u="none" strike="noStrike">
                          <a:solidFill>
                            <a:srgbClr val="2D88AC"/>
                          </a:solidFill>
                          <a:effectLst/>
                          <a:latin typeface="Arial" panose="020B0604020202020204" pitchFamily="34" charset="0"/>
                          <a:hlinkClick r:id="rId5"/>
                        </a:rPr>
                        <a:t>Buddhism</a:t>
                      </a:r>
                      <a:endParaRPr lang="en-US" sz="1600" b="0">
                        <a:solidFill>
                          <a:srgbClr val="515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8348" marR="28348" marT="28348" marB="28348" anchor="ctr">
                    <a:lnL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>
                          <a:solidFill>
                            <a:srgbClr val="515050"/>
                          </a:solidFill>
                          <a:effectLst/>
                          <a:latin typeface="Arial" panose="020B0604020202020204" pitchFamily="34" charset="0"/>
                        </a:rPr>
                        <a:t>376 million</a:t>
                      </a:r>
                    </a:p>
                  </a:txBody>
                  <a:tcPr marL="28348" marR="28348" marT="28348" marB="28348" anchor="ctr">
                    <a:lnL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>
                          <a:solidFill>
                            <a:srgbClr val="51505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28348" marR="28348" marT="28348" marB="28348" anchor="ctr">
                    <a:lnL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75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u="none" strike="noStrike">
                          <a:solidFill>
                            <a:srgbClr val="2D88AC"/>
                          </a:solidFill>
                          <a:effectLst/>
                          <a:latin typeface="Arial" panose="020B0604020202020204" pitchFamily="34" charset="0"/>
                          <a:hlinkClick r:id="rId6"/>
                        </a:rPr>
                        <a:t>Sikhism</a:t>
                      </a:r>
                      <a:endParaRPr lang="en-US" sz="1600" b="0">
                        <a:solidFill>
                          <a:srgbClr val="515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8348" marR="28348" marT="28348" marB="28348" anchor="ctr">
                    <a:lnL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>
                          <a:solidFill>
                            <a:srgbClr val="515050"/>
                          </a:solidFill>
                          <a:effectLst/>
                          <a:latin typeface="Arial" panose="020B0604020202020204" pitchFamily="34" charset="0"/>
                        </a:rPr>
                        <a:t>23 million</a:t>
                      </a:r>
                    </a:p>
                  </a:txBody>
                  <a:tcPr marL="28348" marR="28348" marT="28348" marB="28348" anchor="ctr">
                    <a:lnL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>
                          <a:solidFill>
                            <a:srgbClr val="515050"/>
                          </a:solidFill>
                          <a:effectLst/>
                          <a:latin typeface="Arial" panose="020B0604020202020204" pitchFamily="34" charset="0"/>
                        </a:rPr>
                        <a:t>0.36</a:t>
                      </a:r>
                    </a:p>
                  </a:txBody>
                  <a:tcPr marL="28348" marR="28348" marT="28348" marB="28348" anchor="ctr">
                    <a:lnL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75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u="none" strike="noStrike">
                          <a:solidFill>
                            <a:srgbClr val="2D88AC"/>
                          </a:solidFill>
                          <a:effectLst/>
                          <a:latin typeface="Arial" panose="020B0604020202020204" pitchFamily="34" charset="0"/>
                          <a:hlinkClick r:id="rId7"/>
                        </a:rPr>
                        <a:t>Judaism</a:t>
                      </a:r>
                      <a:endParaRPr lang="en-US" sz="1600" b="0">
                        <a:solidFill>
                          <a:srgbClr val="515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8348" marR="28348" marT="28348" marB="28348" anchor="ctr">
                    <a:lnL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>
                          <a:solidFill>
                            <a:srgbClr val="515050"/>
                          </a:solidFill>
                          <a:effectLst/>
                          <a:latin typeface="Arial" panose="020B0604020202020204" pitchFamily="34" charset="0"/>
                        </a:rPr>
                        <a:t>14 million</a:t>
                      </a:r>
                    </a:p>
                  </a:txBody>
                  <a:tcPr marL="28348" marR="28348" marT="28348" marB="28348" anchor="ctr">
                    <a:lnL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>
                          <a:solidFill>
                            <a:srgbClr val="515050"/>
                          </a:solidFill>
                          <a:effectLst/>
                          <a:latin typeface="Arial" panose="020B0604020202020204" pitchFamily="34" charset="0"/>
                        </a:rPr>
                        <a:t>0.22</a:t>
                      </a:r>
                    </a:p>
                  </a:txBody>
                  <a:tcPr marL="28348" marR="28348" marT="28348" marB="28348" anchor="ctr">
                    <a:lnL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75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u="none" strike="noStrike">
                          <a:solidFill>
                            <a:srgbClr val="2D88AC"/>
                          </a:solidFill>
                          <a:effectLst/>
                          <a:latin typeface="Arial" panose="020B0604020202020204" pitchFamily="34" charset="0"/>
                          <a:hlinkClick r:id="rId8"/>
                        </a:rPr>
                        <a:t>Bahaism</a:t>
                      </a:r>
                      <a:endParaRPr lang="en-US" sz="1600" b="0">
                        <a:solidFill>
                          <a:srgbClr val="515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8348" marR="28348" marT="28348" marB="28348" anchor="ctr">
                    <a:lnL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>
                          <a:solidFill>
                            <a:srgbClr val="515050"/>
                          </a:solidFill>
                          <a:effectLst/>
                          <a:latin typeface="Arial" panose="020B0604020202020204" pitchFamily="34" charset="0"/>
                        </a:rPr>
                        <a:t>7 million</a:t>
                      </a:r>
                    </a:p>
                  </a:txBody>
                  <a:tcPr marL="28348" marR="28348" marT="28348" marB="28348" anchor="ctr">
                    <a:lnL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>
                          <a:solidFill>
                            <a:srgbClr val="515050"/>
                          </a:solidFill>
                          <a:effectLst/>
                          <a:latin typeface="Arial" panose="020B0604020202020204" pitchFamily="34" charset="0"/>
                        </a:rPr>
                        <a:t>0.1</a:t>
                      </a:r>
                    </a:p>
                  </a:txBody>
                  <a:tcPr marL="28348" marR="28348" marT="28348" marB="28348" anchor="ctr">
                    <a:lnL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5702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u="none" strike="noStrike">
                          <a:solidFill>
                            <a:srgbClr val="2D88AC"/>
                          </a:solidFill>
                          <a:effectLst/>
                          <a:latin typeface="Arial" panose="020B0604020202020204" pitchFamily="34" charset="0"/>
                          <a:hlinkClick r:id="rId9"/>
                        </a:rPr>
                        <a:t>Confucianism</a:t>
                      </a:r>
                      <a:endParaRPr lang="en-US" sz="1600" b="0">
                        <a:solidFill>
                          <a:srgbClr val="515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8348" marR="28348" marT="28348" marB="28348" anchor="ctr">
                    <a:lnL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>
                          <a:solidFill>
                            <a:srgbClr val="515050"/>
                          </a:solidFill>
                          <a:effectLst/>
                          <a:latin typeface="Arial" panose="020B0604020202020204" pitchFamily="34" charset="0"/>
                        </a:rPr>
                        <a:t>6.3 million</a:t>
                      </a:r>
                    </a:p>
                  </a:txBody>
                  <a:tcPr marL="28348" marR="28348" marT="28348" marB="28348" anchor="ctr">
                    <a:lnL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>
                          <a:solidFill>
                            <a:srgbClr val="515050"/>
                          </a:solidFill>
                          <a:effectLst/>
                          <a:latin typeface="Arial" panose="020B0604020202020204" pitchFamily="34" charset="0"/>
                        </a:rPr>
                        <a:t>0.1</a:t>
                      </a:r>
                    </a:p>
                  </a:txBody>
                  <a:tcPr marL="28348" marR="28348" marT="28348" marB="28348" anchor="ctr">
                    <a:lnL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75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u="none" strike="noStrike">
                          <a:solidFill>
                            <a:srgbClr val="2D88AC"/>
                          </a:solidFill>
                          <a:effectLst/>
                          <a:latin typeface="Arial" panose="020B0604020202020204" pitchFamily="34" charset="0"/>
                          <a:hlinkClick r:id="rId10"/>
                        </a:rPr>
                        <a:t>Jainism</a:t>
                      </a:r>
                      <a:endParaRPr lang="en-US" sz="1600" b="0">
                        <a:solidFill>
                          <a:srgbClr val="515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8348" marR="28348" marT="28348" marB="28348" anchor="ctr">
                    <a:lnL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>
                          <a:solidFill>
                            <a:srgbClr val="515050"/>
                          </a:solidFill>
                          <a:effectLst/>
                          <a:latin typeface="Arial" panose="020B0604020202020204" pitchFamily="34" charset="0"/>
                        </a:rPr>
                        <a:t>4.2 million</a:t>
                      </a:r>
                    </a:p>
                  </a:txBody>
                  <a:tcPr marL="28348" marR="28348" marT="28348" marB="28348" anchor="ctr">
                    <a:lnL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>
                          <a:solidFill>
                            <a:srgbClr val="515050"/>
                          </a:solidFill>
                          <a:effectLst/>
                          <a:latin typeface="Arial" panose="020B0604020202020204" pitchFamily="34" charset="0"/>
                        </a:rPr>
                        <a:t>0.1</a:t>
                      </a:r>
                    </a:p>
                  </a:txBody>
                  <a:tcPr marL="28348" marR="28348" marT="28348" marB="28348" anchor="ctr">
                    <a:lnL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75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u="none" strike="noStrike">
                          <a:solidFill>
                            <a:srgbClr val="2D88AC"/>
                          </a:solidFill>
                          <a:effectLst/>
                          <a:latin typeface="Arial" panose="020B0604020202020204" pitchFamily="34" charset="0"/>
                          <a:hlinkClick r:id="rId11"/>
                        </a:rPr>
                        <a:t>Shintoism</a:t>
                      </a:r>
                      <a:endParaRPr lang="en-US" sz="1600" b="0">
                        <a:solidFill>
                          <a:srgbClr val="515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8348" marR="28348" marT="28348" marB="28348" anchor="ctr">
                    <a:lnL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>
                          <a:solidFill>
                            <a:srgbClr val="515050"/>
                          </a:solidFill>
                          <a:effectLst/>
                          <a:latin typeface="Arial" panose="020B0604020202020204" pitchFamily="34" charset="0"/>
                        </a:rPr>
                        <a:t>4 million</a:t>
                      </a:r>
                    </a:p>
                  </a:txBody>
                  <a:tcPr marL="28348" marR="28348" marT="28348" marB="28348" anchor="ctr">
                    <a:lnL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dirty="0">
                          <a:solidFill>
                            <a:srgbClr val="51505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28348" marR="28348" marT="28348" marB="28348" anchor="ctr">
                    <a:lnL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22704" y="2575962"/>
            <a:ext cx="3899450" cy="37453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67739" y="3102892"/>
            <a:ext cx="21336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9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s-MX" sz="6000" b="1" dirty="0">
                <a:latin typeface="Papyrus" panose="03070502060502030205" pitchFamily="66" charset="0"/>
                <a:cs typeface="Times New Roman" panose="02020603050405020304" pitchFamily="18" charset="0"/>
              </a:rPr>
              <a:t>¿Qué es La Biblia? </a:t>
            </a:r>
            <a:endParaRPr lang="es-MX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1"/>
            <a:ext cx="4697895" cy="3674903"/>
          </a:xfrm>
        </p:spPr>
        <p:txBody>
          <a:bodyPr>
            <a:normAutofit/>
          </a:bodyPr>
          <a:lstStyle/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“El Buen Libro”</a:t>
            </a: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Escrita sobre un periodo de 1,100 anos </a:t>
            </a:r>
          </a:p>
          <a:p>
            <a:pPr lvl="1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Colección o antología de varios pequeños libros </a:t>
            </a:r>
            <a:endParaRPr lang="es-MX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biblia </a:t>
            </a:r>
            <a:r>
              <a:rPr lang="es-MX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“pequeños libros” </a:t>
            </a:r>
          </a:p>
          <a:p>
            <a:pPr lvl="1"/>
            <a:r>
              <a:rPr lang="es-MX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Librería de diversas composiciones</a:t>
            </a:r>
          </a:p>
          <a:p>
            <a:pPr lvl="1"/>
            <a:r>
              <a:rPr lang="es-MX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Poesía, profesáis, narrativa   </a:t>
            </a:r>
          </a:p>
          <a:p>
            <a:endParaRPr lang="es-MX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762646"/>
            <a:ext cx="5029201" cy="290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8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. .</a:t>
            </a:r>
            <a:endParaRPr lang="es-MX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4279" y="2427793"/>
            <a:ext cx="8259417" cy="4075044"/>
          </a:xfrm>
        </p:spPr>
        <p:txBody>
          <a:bodyPr/>
          <a:lstStyle/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Dividida en 2 Secciones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Antiguo Testamento y Nuevo Testamento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Origen en 2 diferentes comunidades religiosas </a:t>
            </a: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Antiguo Testamento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 viejo. Mas grande. Hebreo. 12-2 siglos AEC. (24 [H]/39 [P])</a:t>
            </a: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Nuevo Testamento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50-150 EC. Griego. 27 Libros. Evangelios, Cartas, Sermones</a:t>
            </a:r>
          </a:p>
          <a:p>
            <a:pPr lvl="1"/>
            <a:r>
              <a:rPr lang="es-MX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Septuaguinta</a:t>
            </a:r>
            <a:r>
              <a:rPr lang="es-MX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MX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4651" y="894522"/>
            <a:ext cx="4084660" cy="306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9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Antiguo Testamento y 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MX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Biblia Hebrea</a:t>
            </a:r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TaNaK)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505938"/>
          </a:xfrm>
        </p:spPr>
        <p:txBody>
          <a:bodyPr>
            <a:normAutofit fontScale="92500" lnSpcReduction="10000"/>
          </a:bodyPr>
          <a:lstStyle/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orden es diferente en la Biblia Hebrea y el Antiguo Testamento </a:t>
            </a:r>
          </a:p>
          <a:p>
            <a:pPr marL="0" indent="0">
              <a:buNone/>
            </a:pPr>
            <a:endParaRPr lang="es-MX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Iglesia Católica y Griega Ortodoxa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~Incluyen 14 libros o partes de libros excluidos por editores Judíos del </a:t>
            </a:r>
            <a:r>
              <a:rPr lang="es-MX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canon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Tobías, Judit, 1 y 2 Macabeo … etc. Compuestos en los últimos siglos AEC</a:t>
            </a:r>
          </a:p>
          <a:p>
            <a:pPr lvl="1"/>
            <a:r>
              <a:rPr lang="es-MX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Deuterocanonicos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perteneciendo a un segundo a mas tarde canon</a:t>
            </a:r>
          </a:p>
          <a:p>
            <a:pPr lvl="1"/>
            <a:r>
              <a:rPr lang="es-MX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Apócrifa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protestantes </a:t>
            </a:r>
          </a:p>
          <a:p>
            <a:pPr lvl="1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Siglo 16 EC Reformación Protestante (Martin Lutero; 95 tesis) </a:t>
            </a:r>
          </a:p>
          <a:p>
            <a:pPr marL="0" indent="0">
              <a:buNone/>
            </a:pPr>
            <a:endParaRPr lang="es-MX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4332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95 tesis – </a:t>
            </a:r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s-MX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artin Lutero</a:t>
            </a:r>
            <a:endParaRPr lang="es-MX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 de Octubre 1517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Martín Lutero, teólogo alemán y profesor de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Wittenberg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anunció su Noventa y cinco tesis en la puerta de la iglesia del castillo en </a:t>
            </a:r>
            <a:r>
              <a:rPr lang="es-E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Wittenberg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por tanto, encendió la Reforma Protestante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Disputa de Penitencia el Dr. Martin Luther En cuanto a las indulgencias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2328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1176</TotalTime>
  <Words>1732</Words>
  <Application>Microsoft Office PowerPoint</Application>
  <PresentationFormat>Custom</PresentationFormat>
  <Paragraphs>253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Organic</vt:lpstr>
      <vt:lpstr>“Que es La Biblia” </vt:lpstr>
      <vt:lpstr>PowerPoint Presentation</vt:lpstr>
      <vt:lpstr>Puntos Claves</vt:lpstr>
      <vt:lpstr>Porque Leemos la Biblia</vt:lpstr>
      <vt:lpstr>10 Mas Grandes Religiones  Organizadas del Mundo</vt:lpstr>
      <vt:lpstr>¿Qué es La Biblia? </vt:lpstr>
      <vt:lpstr>. . .</vt:lpstr>
      <vt:lpstr>El Antiguo Testamento y la Biblia Hebrea (TaNaK)</vt:lpstr>
      <vt:lpstr>95 tesis – Martin Lutero</vt:lpstr>
      <vt:lpstr>La Biblia Hebrea: Tres Partes (TaNaK)</vt:lpstr>
      <vt:lpstr>TaNaK:  Tora (Instrucción), Nevi’im (Profetas), Kethuvim (Escrituras) </vt:lpstr>
      <vt:lpstr>. . .</vt:lpstr>
      <vt:lpstr>… </vt:lpstr>
      <vt:lpstr>El Antiguo Testamento </vt:lpstr>
      <vt:lpstr>PowerPoint Presentation</vt:lpstr>
      <vt:lpstr>El Antiguo y Nuevo Testamento: Construyendo una relación de pactos con Dios</vt:lpstr>
      <vt:lpstr>…</vt:lpstr>
      <vt:lpstr>…</vt:lpstr>
      <vt:lpstr>… Lenguajes </vt:lpstr>
      <vt:lpstr>… la Septauginta LXX </vt:lpstr>
      <vt:lpstr>La Estructura de la Biblia:  General </vt:lpstr>
      <vt:lpstr>… La Biblia Hebrea (TaNaK) tora</vt:lpstr>
      <vt:lpstr>… La Biblia Hebrea (TaNaK) Nevi’im – primera parte </vt:lpstr>
      <vt:lpstr>… La Biblia Hebrea (TaNaK) Nevi’im/Kethvim – segunda/tercera parte</vt:lpstr>
      <vt:lpstr>… El Nuevo Testamento</vt:lpstr>
      <vt:lpstr>… El Nuevo Testamento</vt:lpstr>
      <vt:lpstr>… El Nuevo Testamento</vt:lpstr>
      <vt:lpstr>… El Nuevo Testamento</vt:lpstr>
      <vt:lpstr>… El Nuevo Testamento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“Que es La Biblia”</dc:title>
  <dc:creator>Naomi Mendez</dc:creator>
  <cp:lastModifiedBy>kiko</cp:lastModifiedBy>
  <cp:revision>119</cp:revision>
  <dcterms:created xsi:type="dcterms:W3CDTF">2015-10-03T07:52:42Z</dcterms:created>
  <dcterms:modified xsi:type="dcterms:W3CDTF">2015-10-06T04:34:23Z</dcterms:modified>
</cp:coreProperties>
</file>