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handoutMasterIdLst>
    <p:handoutMasterId r:id="rId26"/>
  </p:handoutMasterIdLst>
  <p:sldIdLst>
    <p:sldId id="256" r:id="rId2"/>
    <p:sldId id="257" r:id="rId3"/>
    <p:sldId id="281" r:id="rId4"/>
    <p:sldId id="258" r:id="rId5"/>
    <p:sldId id="265" r:id="rId6"/>
    <p:sldId id="266" r:id="rId7"/>
    <p:sldId id="259" r:id="rId8"/>
    <p:sldId id="268" r:id="rId9"/>
    <p:sldId id="269" r:id="rId10"/>
    <p:sldId id="270" r:id="rId11"/>
    <p:sldId id="271" r:id="rId12"/>
    <p:sldId id="280" r:id="rId13"/>
    <p:sldId id="272" r:id="rId14"/>
    <p:sldId id="267" r:id="rId15"/>
    <p:sldId id="275" r:id="rId16"/>
    <p:sldId id="274" r:id="rId17"/>
    <p:sldId id="273" r:id="rId18"/>
    <p:sldId id="261" r:id="rId19"/>
    <p:sldId id="276" r:id="rId20"/>
    <p:sldId id="262" r:id="rId21"/>
    <p:sldId id="277" r:id="rId22"/>
    <p:sldId id="278" r:id="rId23"/>
    <p:sldId id="279" r:id="rId24"/>
    <p:sldId id="264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3494" autoAdjust="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FB686-6037-4C46-AEA4-59C6CD8A6157}" type="datetimeFigureOut">
              <a:rPr lang="es-MX" smtClean="0"/>
              <a:t>17/10/2015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32A2E-AD03-4634-ADA8-69286539F8E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630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2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1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787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299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84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931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73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31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2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0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20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48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25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93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2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10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4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2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767" y="1020786"/>
            <a:ext cx="8338930" cy="3018916"/>
          </a:xfrm>
        </p:spPr>
        <p:txBody>
          <a:bodyPr/>
          <a:lstStyle/>
          <a:p>
            <a:r>
              <a:rPr lang="es-ES" sz="4000" b="1" dirty="0">
                <a:latin typeface="Papyrus" panose="03070502060502030205" pitchFamily="66" charset="0"/>
              </a:rPr>
              <a:t>“Como la Biblia </a:t>
            </a:r>
            <a:r>
              <a:rPr lang="es-ES" sz="4000" b="1" dirty="0" smtClean="0">
                <a:latin typeface="Papyrus" panose="03070502060502030205" pitchFamily="66" charset="0"/>
              </a:rPr>
              <a:t>fue Transmitida</a:t>
            </a:r>
            <a:r>
              <a:rPr lang="es-ES" sz="4000" b="1" dirty="0">
                <a:latin typeface="Papyrus" panose="03070502060502030205" pitchFamily="66" charset="0"/>
              </a:rPr>
              <a:t>, </a:t>
            </a:r>
            <a:r>
              <a:rPr lang="es-ES" sz="4000" b="1" dirty="0" smtClean="0">
                <a:latin typeface="Papyrus" panose="03070502060502030205" pitchFamily="66" charset="0"/>
              </a:rPr>
              <a:t>Canonizada</a:t>
            </a:r>
            <a:r>
              <a:rPr lang="es-ES" sz="4000" b="1" dirty="0">
                <a:latin typeface="Papyrus" panose="03070502060502030205" pitchFamily="66" charset="0"/>
              </a:rPr>
              <a:t>, y </a:t>
            </a:r>
            <a:r>
              <a:rPr lang="es-ES" sz="4000" b="1" dirty="0" smtClean="0">
                <a:latin typeface="Papyrus" panose="03070502060502030205" pitchFamily="66" charset="0"/>
              </a:rPr>
              <a:t>Traducida</a:t>
            </a:r>
            <a:r>
              <a:rPr lang="es-ES" sz="4000" b="1" dirty="0">
                <a:latin typeface="Papyrus" panose="03070502060502030205" pitchFamily="66" charset="0"/>
              </a:rPr>
              <a:t>”  </a:t>
            </a:r>
            <a:r>
              <a:rPr lang="en-US" sz="4400" dirty="0"/>
              <a:t/>
            </a:r>
            <a:br>
              <a:rPr lang="en-US" sz="4400" dirty="0"/>
            </a:br>
            <a:endParaRPr lang="es-MX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896139"/>
            <a:ext cx="6815669" cy="1082260"/>
          </a:xfrm>
        </p:spPr>
        <p:txBody>
          <a:bodyPr>
            <a:normAutofit fontScale="92500" lnSpcReduction="10000"/>
          </a:bodyPr>
          <a:lstStyle/>
          <a:p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y Canonización de la Biblia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Octubre 10, 2015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Lección 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7767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305" y="763472"/>
            <a:ext cx="4096161" cy="4116642"/>
          </a:xfrm>
          <a:prstGeom prst="rect">
            <a:avLst/>
          </a:prstGeom>
        </p:spPr>
      </p:pic>
      <p:pic>
        <p:nvPicPr>
          <p:cNvPr id="1026" name="Picture 2" descr="http://www.zonu.com/images/500X0/2009-11-19-11195/Mapa-mudo-del-mundo-color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4" y="376651"/>
            <a:ext cx="6981940" cy="322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88" y="3689637"/>
            <a:ext cx="4562061" cy="3033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114" y="3523860"/>
            <a:ext cx="247519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el Nuevo Testamento? 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79" y="2865044"/>
            <a:ext cx="9601196" cy="370472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&gt;5,000 manuscritos antiguos del NT (1≠1)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Egipto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Transcripciones mas antiguas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200 EC; fragmentos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Excepción : 4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versículos del Evangelio de Juan  (Capitulo 18 ~ 125 EC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Códice Sinaitico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Códice Vaticano – siglo 4 EC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069495" cy="3318936"/>
          </a:xfrm>
        </p:spPr>
        <p:txBody>
          <a:bodyPr>
            <a:normAutofit lnSpcReduction="10000"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Constantino I (306-337 EC) –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emperador Cristiano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Incita producción de literatura Cristiana </a:t>
            </a:r>
          </a:p>
          <a:p>
            <a:pPr marL="0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Diocletio (303-305) “La Gran Persecución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Trato de exterminar el Cristianismo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Extermino y encarcelo a lideres; quemo libros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79" y="673466"/>
            <a:ext cx="2396545" cy="2685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726"/>
          <a:stretch/>
        </p:blipFill>
        <p:spPr>
          <a:xfrm>
            <a:off x="9297850" y="2989035"/>
            <a:ext cx="2181846" cy="3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Hmmmm …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2" y="2556932"/>
            <a:ext cx="6520070" cy="3318936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Nuevo Testamento compuesto (50-100EC)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Manuscritos completos mas Antiguos de la Biblia </a:t>
            </a:r>
          </a:p>
          <a:p>
            <a:pPr marL="0" indent="0">
              <a:buNone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(4 EC)</a:t>
            </a: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Modificaciones? –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armonización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Juan 5:7-8 ≠ &lt; siglo 14 EC</a:t>
            </a:r>
          </a:p>
          <a:p>
            <a:endParaRPr lang="es-MX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 sobre esto?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590" y="2656323"/>
            <a:ext cx="4063448" cy="26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Criticas Academias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4" y="2556932"/>
            <a:ext cx="5277677" cy="3635146"/>
          </a:xfrm>
        </p:spPr>
        <p:txBody>
          <a:bodyPr>
            <a:norm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orígenes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textual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editorial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literario 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histórico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30" y="2729098"/>
            <a:ext cx="5591998" cy="31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Canon – Biblia Hebrea(Tradición)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2000 AEC – Escrituras mas tempranas son pasadas por generaciones oralmente </a:t>
            </a:r>
          </a:p>
          <a:p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1500-1400 AEC – 10 Mandamientos </a:t>
            </a:r>
          </a:p>
          <a:p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1400-400 AEC – TaNaK es completado </a:t>
            </a:r>
          </a:p>
          <a:p>
            <a:pPr marL="0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 – Biblia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Hebrea (Historia)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75186"/>
            <a:ext cx="9601196" cy="361030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Regreso del exilio Babilónico (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siglos 6 - 5 AEC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Canonización –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decidida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sacerdotes de Judá, escribas, lideres religiosos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Editar tradiciones religiosas orales y escritas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unidad,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solidaridad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Legacía Mosaica – Lecturas publicas, festivales nacionales, servicios  = identidad </a:t>
            </a: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Bajo Persia (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siglo 4 AEC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s-MX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 publicación oficial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leyes Judaicas religiosas; tradiciones Mosaicas legales (Pentateuco)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(Nehemías 8; Esdras 7)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Canon – Biblia Hebrea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75186"/>
            <a:ext cx="7590182" cy="3610304"/>
          </a:xfrm>
        </p:spPr>
        <p:txBody>
          <a:bodyPr>
            <a:normAutofit fontScale="92500" lnSpcReduction="10000"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odos los libros de la Biblia Hebrea han sido escritos, reconocidos, y canonizados (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siglo 3 AEC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/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MX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Septuaginata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siglo 3 AEC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MX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 y Apócrifa </a:t>
            </a:r>
          </a:p>
          <a:p>
            <a:pPr marL="457200" lvl="1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Flavio Josefo </a:t>
            </a:r>
          </a:p>
          <a:p>
            <a:pPr lvl="1"/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 Apion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(Bk.1.8)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Existencia de un canon establecido? “22 libros” (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37-100 EC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183" y="1202064"/>
            <a:ext cx="2371950" cy="48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Canon – Nuevo Testamento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053" y="2735101"/>
            <a:ext cx="2879033" cy="3318936"/>
          </a:xfrm>
        </p:spPr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Jesús vivo cuando? 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50-150 AEC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Nuevo Testamento es compuesto</a:t>
            </a: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4095" y="497876"/>
            <a:ext cx="3248254" cy="77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Canon – Nuevo Testamento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739" y="3229846"/>
            <a:ext cx="10436087" cy="3318936"/>
          </a:xfrm>
        </p:spPr>
        <p:txBody>
          <a:bodyPr/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Eusebio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(siglo 4 EC) – guardián de la historia de la iglesia nota que aunque el Cristianismo a sido validado, todavía no hay un canon fijo del Nuevo Testamento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categorías notadas: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Libros “aceptados” (21) + 4 evangelios + Hechos + Cartas de Pablo + algunas epístolas católicas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Libros “disputados” incluyendo Apocalipsis, Santiago, Judas, 2 Pedro, 2&amp;3 Juan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Libros “rechazados” ~ ex. Evangelios de Pedro, Tomas, y Matías etc.</a:t>
            </a:r>
          </a:p>
          <a:p>
            <a:pPr lvl="3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Evangelio de Lucas nota que hay “muchos otros”…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Hammadi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(1945)</a:t>
            </a:r>
          </a:p>
          <a:p>
            <a:pPr lvl="2"/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023" y="852923"/>
            <a:ext cx="19335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Terminar primera lección/revisión </a:t>
            </a:r>
          </a:p>
          <a:p>
            <a:r>
              <a:rPr lang="es-MX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tesis de Martin Lutero </a:t>
            </a:r>
          </a:p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“Como la Biblia fue Transmitida, Canonizada, y Traducida” </a:t>
            </a:r>
            <a:endPara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“Religión del Día” </a:t>
            </a:r>
          </a:p>
          <a:p>
            <a:r>
              <a:rPr lang="es-MX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Preguntas/Comentarios </a:t>
            </a:r>
          </a:p>
          <a:p>
            <a:endParaRPr lang="es-MX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268" y="745203"/>
            <a:ext cx="2585302" cy="28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la Biblia se hico disponible en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inglés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español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7" y="2556932"/>
            <a:ext cx="7772400" cy="3615268"/>
          </a:xfrm>
        </p:spPr>
        <p:txBody>
          <a:bodyPr>
            <a:normAutofit fontScale="85000"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Marcion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(c.140 AEC) – “olvidar el Antiguo Testamento”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Gnosticismo – “El verdadero Dios es puramente espiritual” / “Mas Alto”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Ortodoxia = enseñanza correcta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Herejía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reinterpretación </a:t>
            </a: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250-280 AEC – La Septuaginta (Griego)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385-405 EC – Vulgata de Jerónimo +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Apócrifa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(Latín) 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 los finales del siglo 5 EC =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Edad Oscura </a:t>
            </a:r>
          </a:p>
          <a:p>
            <a:pPr lvl="1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1000 anos de inactividad </a:t>
            </a: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967" y="2719801"/>
            <a:ext cx="33909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89" y="821868"/>
            <a:ext cx="9601196" cy="1303867"/>
          </a:xfrm>
        </p:spPr>
        <p:txBody>
          <a:bodyPr>
            <a:normAutofit fontScale="90000"/>
          </a:bodyPr>
          <a:lstStyle/>
          <a:p>
            <a:pPr lvl="0" algn="l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Traducciones al </a:t>
            </a:r>
            <a:b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Ingles y Español?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713" y="2395331"/>
            <a:ext cx="10535478" cy="387626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1383 – John Wyliffe traduce toda la Biblia al Ingles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Latín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Condenada por la iglesia en 1408; prohíbe otros atentos a  traducciones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1455 – Johannes Gutenberg inventa tipografía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1517 –Revolución Protestante florece en Alemania 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 Lutero traduce la Biblia al Alemán (1522-1534) del original Hebreo y Griego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1525 – William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Tyndale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traduce el Nuevo Testamento al Ingles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Hostilidad, traicionado, acusado de herejía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quemado </a:t>
            </a: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618" y="295093"/>
            <a:ext cx="4293704" cy="28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la Biblia se hico disponible en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inglés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español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27" y="2425147"/>
            <a:ext cx="10455964" cy="3876261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1535 – Biblia Coverdale es la primera Biblia publicada en Ingles   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1569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Casiodoro de Reina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primera </a:t>
            </a:r>
            <a:r>
              <a:rPr lang="es-MX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traducción completa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Biblia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Español (castellano)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“Biblia del Oso”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“Reina-Valera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(1602)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Basada en Texto Masorético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Siglo 13 – Biblia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Alfonsia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Latín de Jerónimo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1611 – King James Versión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Tiempo cuando la poesía y la riqueza de lenguaje estaban a lo máximo – discrepancias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74" y="982132"/>
            <a:ext cx="10141224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Leyendo Analíticamente: La Biblia y Erudición moderna 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4" y="2556931"/>
            <a:ext cx="9839739" cy="3913443"/>
          </a:xfrm>
        </p:spPr>
        <p:txBody>
          <a:bodyPr>
            <a:normAutofit fontScale="92500" lnSpcReduction="20000"/>
          </a:bodyPr>
          <a:lstStyle/>
          <a:p>
            <a:r>
              <a:rPr lang="es-MX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MAYOR FUERZA DE LA BIBLIA ES …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orígenes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textual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editorial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literario  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Criticismo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histórico 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644" y="2556931"/>
            <a:ext cx="2767426" cy="31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435" y="982132"/>
            <a:ext cx="10575235" cy="1303867"/>
          </a:xfrm>
        </p:spPr>
        <p:txBody>
          <a:bodyPr>
            <a:normAutofit fontScale="90000"/>
          </a:bodyPr>
          <a:lstStyle/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estudiada en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perspectivas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sociales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691808" cy="3318936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 contiene una multitud de voces que varían acorde con los contextos individuales (tiempos, sociales, locales) en donde fueron inspirados</a:t>
            </a:r>
          </a:p>
          <a:p>
            <a:pPr marL="0" indent="0">
              <a:buNone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PERO …</a:t>
            </a:r>
          </a:p>
          <a:p>
            <a:pPr marL="0" indent="0">
              <a:buNone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También inspira una variedad de respuestas en lideres de fe y lectores individuos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313" y="2906712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95 tesis –Martin Lutero </a:t>
            </a:r>
            <a:endParaRPr lang="es-MX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062" y="2557463"/>
            <a:ext cx="3317875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MX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untos Claves </a:t>
            </a:r>
            <a:endParaRPr lang="es-MX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</a:t>
            </a:r>
          </a:p>
          <a:p>
            <a:pPr lvl="0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Transmitiendo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Texto Bíblico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Canon Judío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Canons Cristianos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la Biblia se hico disponible en inglés y español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Leyendo Analíticamente: La Biblia y Erudición moderna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Biblia estudiada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perspectivas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sociales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088" y="1252330"/>
            <a:ext cx="3347722" cy="23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La Biblia 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30" y="2509284"/>
            <a:ext cx="8080744" cy="3930459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Libros de la Biblia típicamente escritos en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papiro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luego enrollados alrededor de un pequeño palo de madera para formar un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rollo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3,000 AEC Egipto 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Libros mas grandes (Pentateuco; Profetas mayores, etc.) – Pegamento/ tejido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Manuscritos Hebreos y Griegos escritos si vocales, capitalización, puntuación, espacios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368" y="473243"/>
            <a:ext cx="3618258" cy="2321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829" y="3033739"/>
            <a:ext cx="2374066" cy="36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4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974" y="928969"/>
            <a:ext cx="9601196" cy="1303867"/>
          </a:xfrm>
        </p:spPr>
        <p:txBody>
          <a:bodyPr/>
          <a:lstStyle/>
          <a:p>
            <a:r>
              <a:rPr lang="es-MX" b="1" dirty="0" smtClean="0"/>
              <a:t>…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27" y="2413591"/>
            <a:ext cx="8612372" cy="4061637"/>
          </a:xfrm>
        </p:spPr>
        <p:txBody>
          <a:bodyPr>
            <a:normAutofit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 de Isaías –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Casi perfectamente preservado; encontrado entre los Rollos del Mar Muerto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tiras de piel seca de carnero (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pergamino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~ 24 pies de largo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“12 profetas menores” – un rollo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Jeremías 36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Ezek. 2:8 – 3:3; Zacarías 5:1-4; Apoca. 5:1-14;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10:1-11</a:t>
            </a:r>
          </a:p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Codex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precursor del libro moderno; negocios Romanos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Adoptado por Cristianos  ~ Siglo 4 E.C.</a:t>
            </a:r>
            <a:endParaRPr lang="es-MX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209" y="1244009"/>
            <a:ext cx="3393579" cy="40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Transmitiendo el Texto Bíblico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Nada original a sobrevivido!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Escribas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Habilidad de leer/escribir rara en el mundo antiguo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múltiples actuaron como editores y comentadores; agregando frases de explicación o modificando acuerdo a las circunstancias cambiantes de la comunidad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 Isaías; Jeremías </a:t>
            </a:r>
          </a:p>
          <a:p>
            <a:pPr marL="0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Texto Masorético (TM)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96" y="2517175"/>
            <a:ext cx="7709452" cy="3704721"/>
          </a:xfrm>
        </p:spPr>
        <p:txBody>
          <a:bodyPr>
            <a:normAutofit/>
          </a:bodyPr>
          <a:lstStyle/>
          <a:p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Masorah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“transmisión”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Escuela de eruditos Judíos Medievales (Los Masoretas)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y 10 E.C. produjeron serie de manuscritos Hebreos – “Biblia Hebrea” 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Agregaron vocales y marcas de acento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Cuidado absoluto en producción; notas agregadas en el margen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Códice Alepo / Códice Leningrado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520009" y="1098823"/>
            <a:ext cx="3337373" cy="473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Los Rollos del Mar Muerto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365" y="2454966"/>
            <a:ext cx="10127974" cy="3816626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1946-1956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&lt;1,000 mas antiguos que el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grupos de manuscritos:</a:t>
            </a:r>
          </a:p>
          <a:p>
            <a:pPr marL="457200" lvl="1" indent="0">
              <a:buNone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Cuevas cerca de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Qumran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Siglo 250 AEC – 68 EC *fragmentos* (diferente a TM – contenido/ fraseología)</a:t>
            </a:r>
          </a:p>
          <a:p>
            <a:pPr marL="457200" lvl="1" indent="0">
              <a:buNone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Sur de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Qumran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cerca del Mar Muerto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~Siglo 1 y 2 EC (similar a TM)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~70 EC edición estándar del texto bíblico </a:t>
            </a: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1451</TotalTime>
  <Words>1135</Words>
  <Application>Microsoft Office PowerPoint</Application>
  <PresentationFormat>Custom</PresentationFormat>
  <Paragraphs>164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Organic</vt:lpstr>
      <vt:lpstr>“Como la Biblia fue Transmitida, Canonizada, y Traducida”   </vt:lpstr>
      <vt:lpstr>Agenda </vt:lpstr>
      <vt:lpstr>95 tesis –Martin Lutero </vt:lpstr>
      <vt:lpstr>Puntos Claves </vt:lpstr>
      <vt:lpstr>La Biblia </vt:lpstr>
      <vt:lpstr>…</vt:lpstr>
      <vt:lpstr>Transmitiendo el Texto Bíblico</vt:lpstr>
      <vt:lpstr>… Texto Masorético (TM)</vt:lpstr>
      <vt:lpstr>… Los Rollos del Mar Muerto</vt:lpstr>
      <vt:lpstr>PowerPoint Presentation</vt:lpstr>
      <vt:lpstr>… el Nuevo Testamento? </vt:lpstr>
      <vt:lpstr>PowerPoint Presentation</vt:lpstr>
      <vt:lpstr>Hmmmm …</vt:lpstr>
      <vt:lpstr>... Criticas Academias</vt:lpstr>
      <vt:lpstr>Canon – Biblia Hebrea(Tradición)</vt:lpstr>
      <vt:lpstr>Canon – Biblia Hebrea (Historia)</vt:lpstr>
      <vt:lpstr>Canon – Biblia Hebrea</vt:lpstr>
      <vt:lpstr>Canon – Nuevo Testamento</vt:lpstr>
      <vt:lpstr>Canon – Nuevo Testamento</vt:lpstr>
      <vt:lpstr>Como la Biblia se hico disponible en  inglés y español</vt:lpstr>
      <vt:lpstr>Traducciones al  Ingles y Español?</vt:lpstr>
      <vt:lpstr>Como la Biblia se hico disponible en  inglés y español</vt:lpstr>
      <vt:lpstr>Leyendo Analíticamente: La Biblia y Erudición moderna </vt:lpstr>
      <vt:lpstr>La Biblia  estudiada en diferentes perspectivas sociales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“Como la Biblia fue Transmitida, Canonizada, y Traducida”</dc:title>
  <dc:creator>Naomi Mendez</dc:creator>
  <cp:lastModifiedBy>kiko</cp:lastModifiedBy>
  <cp:revision>112</cp:revision>
  <dcterms:created xsi:type="dcterms:W3CDTF">2015-10-07T22:37:48Z</dcterms:created>
  <dcterms:modified xsi:type="dcterms:W3CDTF">2015-10-18T01:50:56Z</dcterms:modified>
</cp:coreProperties>
</file>